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5" r:id="rId6"/>
    <p:sldId id="266" r:id="rId7"/>
    <p:sldId id="289" r:id="rId8"/>
    <p:sldId id="291" r:id="rId9"/>
    <p:sldId id="267" r:id="rId10"/>
    <p:sldId id="269" r:id="rId11"/>
    <p:sldId id="295" r:id="rId12"/>
    <p:sldId id="297" r:id="rId13"/>
    <p:sldId id="270" r:id="rId14"/>
    <p:sldId id="29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3" r:id="rId29"/>
    <p:sldId id="271" r:id="rId30"/>
    <p:sldId id="272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576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03/05/2019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189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83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179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93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3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85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gofacilito.com/articulos/que-es-git" TargetMode="External"/><Relationship Id="rId7" Type="http://schemas.openxmlformats.org/officeDocument/2006/relationships/hyperlink" Target="https://www.uv.es/capgeminiuv/documents/P%C3%ADldora%20de%20Git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profesores.elo.utfsm.cl/~agv/elo330/2s16/Assignments/tips%20GIT.pdf" TargetMode="External"/><Relationship Id="rId5" Type="http://schemas.openxmlformats.org/officeDocument/2006/relationships/hyperlink" Target="https://anexsoft.com/que-es-github-como-funciona-e-instala-en-windows?fbclid=IwAR1d51eEC5PbXqpvdArt-ExIjZ5hDTq3HVc81YOjXcXuT75abw2bV8P7_F8" TargetMode="External"/><Relationship Id="rId4" Type="http://schemas.openxmlformats.org/officeDocument/2006/relationships/hyperlink" Target="https://rodin.uca.es/xmlui/bitstream/handle/10498/9785/trabajoSCV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dirty="0" smtClean="0"/>
              <a:t>CONCEPTOS IMPORTANTES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r>
              <a:rPr lang="es-ES" b="1" dirty="0" smtClean="0"/>
              <a:t>POR: VERONICA PIZANGO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71464" y="332656"/>
            <a:ext cx="9144000" cy="835496"/>
          </a:xfrm>
        </p:spPr>
        <p:txBody>
          <a:bodyPr rtlCol="0">
            <a:normAutofit/>
          </a:bodyPr>
          <a:lstStyle/>
          <a:p>
            <a:pPr algn="ctr"/>
            <a:r>
              <a:rPr lang="es-PE" sz="4800" b="1" dirty="0" smtClean="0">
                <a:solidFill>
                  <a:schemeClr val="accent1"/>
                </a:solidFill>
              </a:rPr>
              <a:t>USO DE GIT</a:t>
            </a:r>
            <a:endParaRPr lang="es-PE" sz="4800" b="1" dirty="0">
              <a:solidFill>
                <a:schemeClr val="accent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79376" y="1916832"/>
            <a:ext cx="3744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s-PE" sz="2000" dirty="0"/>
              <a:t>Se rige por un comportamiento básico de “</a:t>
            </a:r>
            <a:r>
              <a:rPr lang="es-PE" sz="2000" dirty="0" err="1"/>
              <a:t>update</a:t>
            </a:r>
            <a:r>
              <a:rPr lang="es-PE" sz="2000" dirty="0"/>
              <a:t>-</a:t>
            </a:r>
            <a:r>
              <a:rPr lang="es-PE" sz="2000" dirty="0" err="1"/>
              <a:t>modify</a:t>
            </a:r>
            <a:r>
              <a:rPr lang="es-PE" sz="2000" dirty="0"/>
              <a:t>-commit”. A continuación se incluye una lista de las instrucciones más comunes con su equivalente en SVN: </a:t>
            </a:r>
          </a:p>
        </p:txBody>
      </p:sp>
      <p:pic>
        <p:nvPicPr>
          <p:cNvPr id="15" name="Imagen 14" descr="trabajoSCV.pdf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37932" r="31100" b="17087"/>
          <a:stretch/>
        </p:blipFill>
        <p:spPr>
          <a:xfrm>
            <a:off x="4367808" y="1700808"/>
            <a:ext cx="7344816" cy="4320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2D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487488" y="2492896"/>
            <a:ext cx="9144000" cy="83549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 smtClean="0"/>
              <a:t>CAPTURAS DEL PROCESO DE DESARROLLO</a:t>
            </a:r>
            <a:endParaRPr lang="es-PE" sz="6000" b="1" dirty="0"/>
          </a:p>
        </p:txBody>
      </p:sp>
    </p:spTree>
    <p:extLst>
      <p:ext uri="{BB962C8B-B14F-4D97-AF65-F5344CB8AC3E}">
        <p14:creationId xmlns:p14="http://schemas.microsoft.com/office/powerpoint/2010/main" val="110371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657"/>
          <a:stretch/>
        </p:blipFill>
        <p:spPr>
          <a:xfrm>
            <a:off x="1487488" y="332656"/>
            <a:ext cx="9793088" cy="61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703"/>
          <a:stretch/>
        </p:blipFill>
        <p:spPr>
          <a:xfrm>
            <a:off x="839416" y="764704"/>
            <a:ext cx="10153128" cy="53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882"/>
          <a:stretch/>
        </p:blipFill>
        <p:spPr>
          <a:xfrm>
            <a:off x="1559496" y="476672"/>
            <a:ext cx="888183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3512" t="19890" r="54592" b="9439"/>
          <a:stretch/>
        </p:blipFill>
        <p:spPr>
          <a:xfrm>
            <a:off x="2135560" y="620688"/>
            <a:ext cx="828092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" r="61622" b="6688"/>
          <a:stretch/>
        </p:blipFill>
        <p:spPr>
          <a:xfrm>
            <a:off x="3215680" y="188640"/>
            <a:ext cx="626469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8894" b="5703"/>
          <a:stretch/>
        </p:blipFill>
        <p:spPr>
          <a:xfrm>
            <a:off x="2783632" y="332656"/>
            <a:ext cx="6048672" cy="62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3912" b="5703"/>
          <a:stretch/>
        </p:blipFill>
        <p:spPr>
          <a:xfrm>
            <a:off x="2927648" y="332656"/>
            <a:ext cx="6480720" cy="61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-202" b="6688"/>
          <a:stretch/>
        </p:blipFill>
        <p:spPr>
          <a:xfrm>
            <a:off x="1775520" y="836712"/>
            <a:ext cx="890236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415480" y="332656"/>
            <a:ext cx="9601200" cy="763488"/>
          </a:xfrm>
        </p:spPr>
        <p:txBody>
          <a:bodyPr rtlCol="0">
            <a:normAutofit/>
          </a:bodyPr>
          <a:lstStyle/>
          <a:p>
            <a:pPr algn="ctr"/>
            <a:r>
              <a:rPr lang="es-PE" sz="4400" b="1" dirty="0" smtClean="0"/>
              <a:t>VERSIONAMIENTO DE CÓDIGO</a:t>
            </a:r>
            <a:endParaRPr lang="es-ES" sz="44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1384" y="1847225"/>
            <a:ext cx="6264696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   </a:t>
            </a:r>
            <a:r>
              <a:rPr lang="es-PE" sz="2400" dirty="0" smtClean="0"/>
              <a:t>¿</a:t>
            </a:r>
            <a:r>
              <a:rPr lang="es-PE" sz="2400" dirty="0"/>
              <a:t>Qué es un Sistema de Control de Versiones</a:t>
            </a:r>
            <a:r>
              <a:rPr lang="es-PE" sz="2400" dirty="0" smtClean="0"/>
              <a:t>?</a:t>
            </a:r>
          </a:p>
          <a:p>
            <a:pPr algn="just"/>
            <a:endParaRPr lang="es-PE" sz="2400" dirty="0" smtClean="0"/>
          </a:p>
          <a:p>
            <a:pPr marL="285750" indent="-285750" algn="just">
              <a:buClr>
                <a:srgbClr val="92D050"/>
              </a:buClr>
              <a:buSzPct val="120000"/>
              <a:buFont typeface="Wingdings" panose="05000000000000000000" pitchFamily="2" charset="2"/>
              <a:buChar char="v"/>
            </a:pPr>
            <a:r>
              <a:rPr lang="es-PE" sz="2400" dirty="0" smtClean="0"/>
              <a:t>Un </a:t>
            </a:r>
            <a:r>
              <a:rPr lang="es-PE" sz="2400" dirty="0"/>
              <a:t>Sistema de Control de Versiones (en adelante SCV), es un software que controla y organiza las distintas revisiones que se </a:t>
            </a:r>
            <a:r>
              <a:rPr lang="es-PE" sz="2400" dirty="0" smtClean="0"/>
              <a:t>realicen </a:t>
            </a:r>
            <a:r>
              <a:rPr lang="es-PE" sz="2400" dirty="0"/>
              <a:t>sobre uno o varios documentos. </a:t>
            </a:r>
            <a:endParaRPr lang="es-PE" sz="2400" dirty="0" smtClean="0"/>
          </a:p>
          <a:p>
            <a:pPr algn="just"/>
            <a:endParaRPr lang="es-PE" sz="2400" dirty="0"/>
          </a:p>
          <a:p>
            <a:pPr marL="285750" indent="-285750" algn="just">
              <a:buClr>
                <a:srgbClr val="92D050"/>
              </a:buClr>
              <a:buSzPct val="110000"/>
              <a:buFont typeface="Wingdings" panose="05000000000000000000" pitchFamily="2" charset="2"/>
              <a:buChar char="v"/>
            </a:pPr>
            <a:r>
              <a:rPr lang="es-PE" sz="2400" dirty="0" smtClean="0"/>
              <a:t>Pero</a:t>
            </a:r>
            <a:r>
              <a:rPr lang="es-PE" sz="2400" dirty="0"/>
              <a:t>, ¿qué es una revisión? Se podría decir que una revisión es un cambio realizado sobre un documento, por ejemplo añadir un </a:t>
            </a:r>
            <a:r>
              <a:rPr lang="es-PE" sz="2400" dirty="0" smtClean="0"/>
              <a:t>párrafo, </a:t>
            </a:r>
            <a:r>
              <a:rPr lang="es-PE" sz="2400" dirty="0"/>
              <a:t>borrar un fragmento o algo similar.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564904"/>
            <a:ext cx="4320480" cy="2719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92D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8657"/>
          <a:stretch/>
        </p:blipFill>
        <p:spPr>
          <a:xfrm>
            <a:off x="767408" y="692696"/>
            <a:ext cx="10907927" cy="56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478" b="6688"/>
          <a:stretch/>
        </p:blipFill>
        <p:spPr>
          <a:xfrm>
            <a:off x="2567608" y="836712"/>
            <a:ext cx="7441679" cy="49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27862"/>
          <a:stretch/>
        </p:blipFill>
        <p:spPr>
          <a:xfrm>
            <a:off x="2351584" y="260648"/>
            <a:ext cx="8064897" cy="62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9446" b="782"/>
          <a:stretch/>
        </p:blipFill>
        <p:spPr>
          <a:xfrm>
            <a:off x="2999656" y="116632"/>
            <a:ext cx="5828246" cy="64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30630"/>
          <a:stretch/>
        </p:blipFill>
        <p:spPr>
          <a:xfrm>
            <a:off x="2351584" y="476672"/>
            <a:ext cx="765770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8"/>
          <a:stretch/>
        </p:blipFill>
        <p:spPr>
          <a:xfrm>
            <a:off x="1055440" y="548680"/>
            <a:ext cx="9601919" cy="60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4800" b="1" dirty="0" smtClean="0"/>
              <a:t>REFERENCIAS</a:t>
            </a:r>
            <a:endParaRPr lang="es-ES" sz="4800" b="1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2063552" y="2060848"/>
            <a:ext cx="8748972" cy="3581401"/>
          </a:xfrm>
        </p:spPr>
        <p:txBody>
          <a:bodyPr rtlCol="0">
            <a:normAutofit fontScale="70000" lnSpcReduction="20000"/>
          </a:bodyPr>
          <a:lstStyle/>
          <a:p>
            <a:r>
              <a:rPr lang="en-US" sz="2800" dirty="0"/>
              <a:t>Qué es Git. (2019). </a:t>
            </a:r>
            <a:r>
              <a:rPr lang="en-US" sz="2800" dirty="0" smtClean="0"/>
              <a:t>Obtenido de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codigofacilito.com/articulos/que-es-git</a:t>
            </a:r>
            <a:endParaRPr lang="en-US" sz="2800" dirty="0" smtClean="0"/>
          </a:p>
          <a:p>
            <a:r>
              <a:rPr lang="es-PE" sz="2800" dirty="0"/>
              <a:t>Durante, R., Recio, P., Pastrana, L., &amp; Sales, N. (2019). Sistemas para el Control de Versiones [</a:t>
            </a:r>
            <a:r>
              <a:rPr lang="es-PE" sz="2800" dirty="0" err="1"/>
              <a:t>Ebook</a:t>
            </a:r>
            <a:r>
              <a:rPr lang="es-PE" sz="2800" dirty="0"/>
              <a:t>]. </a:t>
            </a:r>
            <a:r>
              <a:rPr lang="es-PE" sz="2800" dirty="0" smtClean="0"/>
              <a:t>Obtenido de </a:t>
            </a:r>
            <a:r>
              <a:rPr lang="es-PE" sz="2800" dirty="0" smtClean="0">
                <a:hlinkClick r:id="rId4"/>
              </a:rPr>
              <a:t>https</a:t>
            </a:r>
            <a:r>
              <a:rPr lang="es-PE" sz="2800" dirty="0">
                <a:hlinkClick r:id="rId4"/>
              </a:rPr>
              <a:t>://</a:t>
            </a:r>
            <a:r>
              <a:rPr lang="es-PE" sz="2800" dirty="0" smtClean="0">
                <a:hlinkClick r:id="rId4"/>
              </a:rPr>
              <a:t>rodin.uca.es/xmlui/bitstream/handle/10498/9785/trabajoSCV.pdf</a:t>
            </a:r>
            <a:endParaRPr lang="es-PE" sz="2800" dirty="0" smtClean="0"/>
          </a:p>
          <a:p>
            <a:r>
              <a:rPr lang="es-PE" sz="2800" dirty="0"/>
              <a:t>Que es GitHub, como funciona e instala en Windows. (2015). </a:t>
            </a:r>
            <a:r>
              <a:rPr lang="es-PE" sz="2800" dirty="0" smtClean="0"/>
              <a:t>Obtenido de </a:t>
            </a:r>
            <a:r>
              <a:rPr lang="es-PE" sz="2800" dirty="0" smtClean="0">
                <a:hlinkClick r:id="rId5"/>
              </a:rPr>
              <a:t>https</a:t>
            </a:r>
            <a:r>
              <a:rPr lang="es-PE" sz="2800" dirty="0">
                <a:hlinkClick r:id="rId5"/>
              </a:rPr>
              <a:t>://</a:t>
            </a:r>
            <a:r>
              <a:rPr lang="es-PE" sz="2800" dirty="0" smtClean="0">
                <a:hlinkClick r:id="rId5"/>
              </a:rPr>
              <a:t>anexsoft.com/que-es-github-como-funciona-e-instala-en-windows?fbclid=IwAR1d51eEC5PbXqpvdArt-ExIjZ5hDTq3HVc81YOjXcXuT75abw2bV8P7_F8</a:t>
            </a:r>
            <a:endParaRPr lang="es-PE" sz="2800" dirty="0" smtClean="0"/>
          </a:p>
          <a:p>
            <a:r>
              <a:rPr lang="es-PE" sz="2800" dirty="0"/>
              <a:t>González, A., &amp; Tapia, O. (2019). Obtenido d e </a:t>
            </a:r>
            <a:r>
              <a:rPr lang="es-PE" sz="2800" dirty="0">
                <a:hlinkClick r:id="rId6"/>
              </a:rPr>
              <a:t>http://profesores.elo.utfsm.cl/~agv/elo330/2s16/Assignments/tips%20GIT.pdf</a:t>
            </a:r>
            <a:endParaRPr lang="es-PE" sz="2800" dirty="0"/>
          </a:p>
          <a:p>
            <a:r>
              <a:rPr lang="en-US" sz="2800" dirty="0" err="1"/>
              <a:t>Belda</a:t>
            </a:r>
            <a:r>
              <a:rPr lang="en-US" sz="2800" dirty="0"/>
              <a:t>, C. (2019). </a:t>
            </a:r>
            <a:r>
              <a:rPr lang="en-US" sz="2800" dirty="0" err="1"/>
              <a:t>Obtenido</a:t>
            </a:r>
            <a:r>
              <a:rPr lang="en-US" sz="2800" dirty="0"/>
              <a:t> de </a:t>
            </a:r>
            <a:r>
              <a:rPr lang="en-US" sz="2800" dirty="0">
                <a:hlinkClick r:id="rId7"/>
              </a:rPr>
              <a:t>https://www.uv.es/capgeminiuv/documents/P%C3%ADldora%20de%20Git.pdf</a:t>
            </a:r>
            <a:endParaRPr lang="en-US" sz="2800" dirty="0"/>
          </a:p>
          <a:p>
            <a:pPr marL="0" indent="0">
              <a:buNone/>
            </a:pPr>
            <a:endParaRPr lang="es-PE" sz="2800" dirty="0" smtClean="0"/>
          </a:p>
          <a:p>
            <a:endParaRPr lang="es-PE" sz="2800" dirty="0" smtClean="0"/>
          </a:p>
          <a:p>
            <a:endParaRPr lang="es-PE" sz="2800" dirty="0" smtClean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gracias 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88640"/>
            <a:ext cx="6974532" cy="64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5480" y="260648"/>
            <a:ext cx="9144000" cy="1080120"/>
          </a:xfrm>
        </p:spPr>
        <p:txBody>
          <a:bodyPr rtlCol="0">
            <a:noAutofit/>
          </a:bodyPr>
          <a:lstStyle/>
          <a:p>
            <a:pPr algn="ctr"/>
            <a:r>
              <a:rPr lang="es-PE" sz="6000" b="1" dirty="0" smtClean="0"/>
              <a:t>GIT</a:t>
            </a:r>
            <a:endParaRPr lang="es-ES" sz="6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3095625" cy="3095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27848" y="1988840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dirty="0" smtClean="0"/>
              <a:t>Es </a:t>
            </a:r>
            <a:r>
              <a:rPr lang="es-PE" sz="2400" dirty="0"/>
              <a:t>uno de los sistemas de control de versiones distribuidos más usados. </a:t>
            </a:r>
            <a:r>
              <a:rPr lang="es-PE" sz="2400" dirty="0" smtClean="0"/>
              <a:t>Fue creado </a:t>
            </a:r>
            <a:r>
              <a:rPr lang="es-PE" sz="2400" dirty="0"/>
              <a:t>por Linus </a:t>
            </a:r>
            <a:r>
              <a:rPr lang="es-PE" sz="2400" dirty="0" smtClean="0"/>
              <a:t>Torvalds y </a:t>
            </a:r>
            <a:r>
              <a:rPr lang="es-PE" sz="2400" dirty="0"/>
              <a:t>buscaba un sistema que cumpliera 4 requisitos </a:t>
            </a:r>
            <a:r>
              <a:rPr lang="es-PE" sz="2400" dirty="0" smtClean="0"/>
              <a:t>básicos: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endParaRPr lang="es-PE" sz="2400" dirty="0" smtClean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 No </a:t>
            </a:r>
            <a:r>
              <a:rPr lang="es-PE" sz="2400" dirty="0"/>
              <a:t>parecido a </a:t>
            </a:r>
            <a:r>
              <a:rPr lang="es-PE" sz="2400" dirty="0" smtClean="0"/>
              <a:t>CVS (</a:t>
            </a:r>
            <a:r>
              <a:rPr lang="es-PE" sz="2400" dirty="0" err="1"/>
              <a:t>Concurrent</a:t>
            </a:r>
            <a:r>
              <a:rPr lang="es-PE" sz="2400" dirty="0"/>
              <a:t> Versions </a:t>
            </a:r>
            <a:r>
              <a:rPr lang="es-PE" sz="2400" dirty="0" smtClean="0"/>
              <a:t>System)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Distribuido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Seguridad </a:t>
            </a:r>
            <a:r>
              <a:rPr lang="es-PE" sz="2400" dirty="0"/>
              <a:t>frente a corrupción, accidental o </a:t>
            </a:r>
            <a:r>
              <a:rPr lang="es-PE" sz="2400" dirty="0" smtClean="0"/>
              <a:t>intencionada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Gran rendimiento en las operaciones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879976" y="3065477"/>
            <a:ext cx="5760640" cy="338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/>
          <p:cNvSpPr/>
          <p:nvPr/>
        </p:nvSpPr>
        <p:spPr>
          <a:xfrm>
            <a:off x="161510" y="1085257"/>
            <a:ext cx="5544616" cy="3960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415480" y="260648"/>
            <a:ext cx="9144000" cy="1080120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 smtClean="0"/>
              <a:t>TERMINOLOGIA </a:t>
            </a:r>
            <a:endParaRPr lang="es-ES" sz="6000" b="1" dirty="0"/>
          </a:p>
        </p:txBody>
      </p:sp>
      <p:sp>
        <p:nvSpPr>
          <p:cNvPr id="5" name="Rectángulo 4"/>
          <p:cNvSpPr/>
          <p:nvPr/>
        </p:nvSpPr>
        <p:spPr>
          <a:xfrm>
            <a:off x="695400" y="1772816"/>
            <a:ext cx="44768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s-PE" dirty="0"/>
              <a:t>Repositorio / </a:t>
            </a:r>
            <a:r>
              <a:rPr lang="es-PE" dirty="0" err="1"/>
              <a:t>Repository</a:t>
            </a:r>
            <a:r>
              <a:rPr lang="es-PE" dirty="0"/>
              <a:t>: vendría hacer nuestro espacio donde se almacena todas las versiones de nuestro proyecto</a:t>
            </a:r>
            <a:r>
              <a:rPr lang="es-PE" dirty="0" smtClean="0"/>
              <a:t>.</a:t>
            </a:r>
          </a:p>
          <a:p>
            <a:pPr algn="just">
              <a:buFont typeface="+mj-lt"/>
              <a:buAutoNum type="arabicPeriod"/>
            </a:pPr>
            <a:endParaRPr lang="es-PE" dirty="0"/>
          </a:p>
          <a:p>
            <a:pPr algn="just">
              <a:buFont typeface="+mj-lt"/>
              <a:buAutoNum type="arabicPeriod"/>
            </a:pPr>
            <a:r>
              <a:rPr lang="es-PE" dirty="0"/>
              <a:t>Ramas / </a:t>
            </a:r>
            <a:r>
              <a:rPr lang="es-PE" dirty="0" err="1"/>
              <a:t>Branch</a:t>
            </a:r>
            <a:r>
              <a:rPr lang="es-PE" dirty="0"/>
              <a:t>: es una versión paralela en la línea del proyecto. </a:t>
            </a:r>
            <a:r>
              <a:rPr lang="es-PE" dirty="0" err="1"/>
              <a:t>Ejm</a:t>
            </a:r>
            <a:r>
              <a:rPr lang="es-PE" dirty="0"/>
              <a:t>: en mi trabajo el proyecto que vemos es asignado a todo el equipo, y cada uno es encargado de desarrollar cada módulo.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87480" y="3140968"/>
            <a:ext cx="5431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 smtClean="0"/>
              <a:t>3.Etiquetas </a:t>
            </a:r>
            <a:r>
              <a:rPr lang="es-PE" dirty="0"/>
              <a:t>/ </a:t>
            </a:r>
            <a:r>
              <a:rPr lang="es-PE" dirty="0" err="1"/>
              <a:t>Tags</a:t>
            </a:r>
            <a:r>
              <a:rPr lang="es-PE" dirty="0"/>
              <a:t>: permiten crear una versión especifica de tu proyecto. </a:t>
            </a:r>
            <a:r>
              <a:rPr lang="es-PE" dirty="0" err="1"/>
              <a:t>Ejm</a:t>
            </a:r>
            <a:r>
              <a:rPr lang="es-PE" dirty="0"/>
              <a:t>: se </a:t>
            </a:r>
            <a:r>
              <a:rPr lang="es-PE" dirty="0" err="1"/>
              <a:t>desarrollarón</a:t>
            </a:r>
            <a:r>
              <a:rPr lang="es-PE" dirty="0"/>
              <a:t> 3 módulos y queremos generar hasta ahí una versión podemos asignar una etiqueta para en un futuro volver a dicha versión o revisarla</a:t>
            </a:r>
            <a:r>
              <a:rPr lang="es-PE" dirty="0" smtClean="0"/>
              <a:t>.</a:t>
            </a:r>
          </a:p>
          <a:p>
            <a:pPr algn="just"/>
            <a:endParaRPr lang="es-PE" dirty="0"/>
          </a:p>
          <a:p>
            <a:pPr algn="just"/>
            <a:r>
              <a:rPr lang="es-PE" dirty="0" smtClean="0"/>
              <a:t>4. </a:t>
            </a:r>
            <a:r>
              <a:rPr lang="es-PE" dirty="0" err="1" smtClean="0"/>
              <a:t>Merge</a:t>
            </a:r>
            <a:r>
              <a:rPr lang="es-PE" dirty="0"/>
              <a:t>: </a:t>
            </a:r>
            <a:r>
              <a:rPr lang="es-PE" dirty="0" smtClean="0"/>
              <a:t>sincroniza </a:t>
            </a:r>
            <a:r>
              <a:rPr lang="es-PE" dirty="0"/>
              <a:t>los cambios de una rama o con otra. Si hubiera un conflicto, es decir que no se pueda unificar porque Git no entiende como resolverlo, tendríamos que hacerlo manualmente eligiendo con que versión quedarnos o como queremos que vaya.</a:t>
            </a:r>
          </a:p>
        </p:txBody>
      </p:sp>
    </p:spTree>
    <p:extLst>
      <p:ext uri="{BB962C8B-B14F-4D97-AF65-F5344CB8AC3E}">
        <p14:creationId xmlns:p14="http://schemas.microsoft.com/office/powerpoint/2010/main" val="4364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4079776" y="2834938"/>
            <a:ext cx="8112224" cy="3906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335360" y="404664"/>
            <a:ext cx="6840760" cy="2286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551384" y="54868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smtClean="0"/>
              <a:t>5. Commit</a:t>
            </a:r>
            <a:r>
              <a:rPr lang="es-PE" dirty="0"/>
              <a:t>: esto lo hacemos cuando realizamos cambios dentro de nuestro proyecto, con esto le decimos a </a:t>
            </a:r>
            <a:r>
              <a:rPr lang="es-PE" dirty="0" err="1"/>
              <a:t>git</a:t>
            </a:r>
            <a:r>
              <a:rPr lang="es-PE" dirty="0"/>
              <a:t> que tenemos cambios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6.Push</a:t>
            </a:r>
            <a:r>
              <a:rPr lang="es-PE" dirty="0"/>
              <a:t>: es confirmar los cambios realizados de los commit, este subirá los cambios realizados hacia el repositorio remoto.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231904" y="32849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smtClean="0"/>
              <a:t>7.Pull</a:t>
            </a:r>
            <a:r>
              <a:rPr lang="es-PE" dirty="0"/>
              <a:t>: lo inverso a push, descargá los cambios realizados en el repositorio remoto hacia tu local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/>
              <a:t>8</a:t>
            </a:r>
            <a:r>
              <a:rPr lang="es-PE" dirty="0" smtClean="0"/>
              <a:t>.Clone</a:t>
            </a:r>
            <a:r>
              <a:rPr lang="es-PE" dirty="0"/>
              <a:t>: es descargar un repositorio remoto a tu repositorio local (PC), los cambios que hagas y luego de un push se verán reflejado directamente en el repositorio remoto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9. Fork</a:t>
            </a:r>
            <a:r>
              <a:rPr lang="es-PE" dirty="0"/>
              <a:t>: similar a Clone pero con la diferencia de que en vez de clonar lo que hace es crear un repositorio nuevo sobre el repositorio que </a:t>
            </a:r>
            <a:r>
              <a:rPr lang="es-PE" dirty="0" smtClean="0"/>
              <a:t>hiciste </a:t>
            </a:r>
            <a:r>
              <a:rPr lang="es-PE" dirty="0"/>
              <a:t>Fork.</a:t>
            </a:r>
          </a:p>
        </p:txBody>
      </p:sp>
    </p:spTree>
    <p:extLst>
      <p:ext uri="{BB962C8B-B14F-4D97-AF65-F5344CB8AC3E}">
        <p14:creationId xmlns:p14="http://schemas.microsoft.com/office/powerpoint/2010/main" val="1803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9144000" cy="691480"/>
          </a:xfrm>
        </p:spPr>
        <p:txBody>
          <a:bodyPr rtlCol="0">
            <a:noAutofit/>
          </a:bodyPr>
          <a:lstStyle/>
          <a:p>
            <a:pPr algn="ctr"/>
            <a:r>
              <a:rPr lang="es-PE" sz="4400" b="1" dirty="0" smtClean="0"/>
              <a:t>COMANDOS BÁSICOS DE GIT</a:t>
            </a:r>
            <a:endParaRPr lang="es-ES" sz="4400" b="1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922830"/>
              </p:ext>
            </p:extLst>
          </p:nvPr>
        </p:nvGraphicFramePr>
        <p:xfrm>
          <a:off x="983432" y="1124744"/>
          <a:ext cx="10513168" cy="5303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3605179463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641251302"/>
                    </a:ext>
                  </a:extLst>
                </a:gridCol>
              </a:tblGrid>
              <a:tr h="379975">
                <a:tc>
                  <a:txBody>
                    <a:bodyPr/>
                    <a:lstStyle/>
                    <a:p>
                      <a:r>
                        <a:rPr lang="es-PE" sz="2000" dirty="0" smtClean="0"/>
                        <a:t>COMANDOS 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dirty="0" smtClean="0"/>
                        <a:t>DESCRIPCIÓN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557103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init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Iniciar un repositorio vacío en unas carpeta específica.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826309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add</a:t>
                      </a:r>
                      <a:r>
                        <a:rPr lang="es-PE" sz="2000" dirty="0" smtClean="0"/>
                        <a:t> “</a:t>
                      </a:r>
                      <a:r>
                        <a:rPr lang="es-PE" sz="2000" dirty="0" err="1" smtClean="0"/>
                        <a:t>nombre_de_archivo</a:t>
                      </a:r>
                      <a:r>
                        <a:rPr lang="es-PE" sz="2000" dirty="0" smtClean="0"/>
                        <a:t>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Añadir un archivo especifico.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516924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add</a:t>
                      </a:r>
                      <a:r>
                        <a:rPr lang="es-PE" sz="2000" dirty="0" smtClean="0"/>
                        <a:t> 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Añadir todos los archivos del directorio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138619"/>
                  </a:ext>
                </a:extLst>
              </a:tr>
              <a:tr h="964552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commit –am “mensaje”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Confirmar los cambios realizados. El “mensaje” generalmente se usa para asociar al commit una breve descripción de los cambios realizados.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251600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revert</a:t>
                      </a:r>
                      <a:r>
                        <a:rPr lang="es-PE" sz="2000" dirty="0" smtClean="0"/>
                        <a:t> “hash_commit"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Revertir el commit identificado por "hash_commit"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181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git push origin “nombre rama”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Subir la rama(</a:t>
                      </a:r>
                      <a:r>
                        <a:rPr lang="es-PE" sz="2000" kern="1200" dirty="0" err="1" smtClean="0">
                          <a:effectLst/>
                        </a:rPr>
                        <a:t>branch</a:t>
                      </a:r>
                      <a:r>
                        <a:rPr lang="es-PE" sz="2000" kern="1200" dirty="0" smtClean="0">
                          <a:effectLst/>
                        </a:rPr>
                        <a:t>) “nombre_rama” al servidor remoto.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38719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status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Mostrar el estado actual de la rama(</a:t>
                      </a:r>
                      <a:r>
                        <a:rPr lang="es-PE" sz="2000" kern="1200" dirty="0" err="1" smtClean="0">
                          <a:effectLst/>
                        </a:rPr>
                        <a:t>branch</a:t>
                      </a:r>
                      <a:r>
                        <a:rPr lang="es-PE" sz="2000" kern="1200" dirty="0" smtClean="0">
                          <a:effectLst/>
                        </a:rPr>
                        <a:t>), como los cambios que hay sin hacer commit.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8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764704"/>
            <a:ext cx="9144000" cy="835496"/>
          </a:xfrm>
        </p:spPr>
        <p:txBody>
          <a:bodyPr rtlCol="0">
            <a:normAutofit/>
          </a:bodyPr>
          <a:lstStyle/>
          <a:p>
            <a:pPr algn="ctr"/>
            <a:r>
              <a:rPr lang="es-PE" sz="4800" b="1" dirty="0" smtClean="0"/>
              <a:t>GITHUB</a:t>
            </a:r>
            <a:endParaRPr lang="es-PE" sz="4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35560" y="1772816"/>
            <a:ext cx="9145016" cy="230425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PE" sz="2400" dirty="0"/>
              <a:t>Es un host para Git que nos permite almacenar proyectos open </a:t>
            </a:r>
            <a:r>
              <a:rPr lang="es-PE" sz="2400" dirty="0" err="1"/>
              <a:t>sources</a:t>
            </a:r>
            <a:r>
              <a:rPr lang="es-PE" sz="2400" dirty="0"/>
              <a:t>. Es decir que los proyectos que alojemos van a ser públicos, esto es ideal para compartir código con otros y generar colaboración entre los demás para dar mejoras a los proyectos que se publiquen..</a:t>
            </a:r>
          </a:p>
        </p:txBody>
      </p:sp>
      <p:pic>
        <p:nvPicPr>
          <p:cNvPr id="2054" name="Picture 6" descr="Resultado de imagen para github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6587"/>
            <a:ext cx="2952328" cy="24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271464" y="332656"/>
            <a:ext cx="9144000" cy="83549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800" b="1" dirty="0" smtClean="0"/>
              <a:t>FLUJO DE TRABAJO DE GIT</a:t>
            </a:r>
            <a:endParaRPr lang="es-PE" sz="4800" b="1" dirty="0"/>
          </a:p>
        </p:txBody>
      </p:sp>
      <p:sp>
        <p:nvSpPr>
          <p:cNvPr id="3" name="Rectángulo 2"/>
          <p:cNvSpPr/>
          <p:nvPr/>
        </p:nvSpPr>
        <p:spPr>
          <a:xfrm>
            <a:off x="2351584" y="1835224"/>
            <a:ext cx="30243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/>
              <a:t>Tu repositorio local consiste en tres “árboles” mantenidos por </a:t>
            </a:r>
            <a:r>
              <a:rPr lang="es-PE" sz="2000" dirty="0" err="1"/>
              <a:t>git</a:t>
            </a:r>
            <a:r>
              <a:rPr lang="es-PE" sz="2000" dirty="0"/>
              <a:t>. El primero es tu</a:t>
            </a:r>
          </a:p>
          <a:p>
            <a:pPr algn="just"/>
            <a:r>
              <a:rPr lang="es-PE" sz="2000" dirty="0"/>
              <a:t>DIRECTORIO DE TRABAJO que contiene los archivos actuales, el segundo es el</a:t>
            </a:r>
          </a:p>
          <a:p>
            <a:pPr algn="just"/>
            <a:r>
              <a:rPr lang="es-PE" sz="2000" dirty="0"/>
              <a:t>INDEX que actúa como área de ensayo, y finalmente HEAD que apunta al último</a:t>
            </a:r>
          </a:p>
          <a:p>
            <a:pPr algn="just"/>
            <a:r>
              <a:rPr lang="es-PE" sz="2000" dirty="0" err="1"/>
              <a:t>commit</a:t>
            </a:r>
            <a:r>
              <a:rPr lang="es-PE" sz="2000" dirty="0"/>
              <a:t> que has realizado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412776"/>
            <a:ext cx="3816424" cy="48230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accent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429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271464" y="332656"/>
            <a:ext cx="9144000" cy="83549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4800" b="1" dirty="0" smtClean="0"/>
              <a:t>NOMENCLATURA</a:t>
            </a:r>
            <a:endParaRPr lang="es-PE" sz="4800" b="1" dirty="0"/>
          </a:p>
        </p:txBody>
      </p:sp>
      <p:sp>
        <p:nvSpPr>
          <p:cNvPr id="3" name="Rectángulo 2"/>
          <p:cNvSpPr/>
          <p:nvPr/>
        </p:nvSpPr>
        <p:spPr>
          <a:xfrm>
            <a:off x="1631504" y="1181902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200" dirty="0"/>
              <a:t>Repositorio (repo)</a:t>
            </a:r>
          </a:p>
        </p:txBody>
      </p:sp>
      <p:pic>
        <p:nvPicPr>
          <p:cNvPr id="5" name="Imagen 4" descr="Píldora de Git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2" t="35593" r="26376" b="14538"/>
          <a:stretch/>
        </p:blipFill>
        <p:spPr>
          <a:xfrm>
            <a:off x="3215680" y="2060848"/>
            <a:ext cx="6264696" cy="42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4873beb7-5857-4685-be1f-d57550cc96cc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de circuito tecnológico de empresa (panorámica)</Template>
  <TotalTime>0</TotalTime>
  <Words>700</Words>
  <Application>Microsoft Office PowerPoint</Application>
  <PresentationFormat>Panorámica</PresentationFormat>
  <Paragraphs>74</Paragraphs>
  <Slides>27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Candara</vt:lpstr>
      <vt:lpstr>Consolas</vt:lpstr>
      <vt:lpstr>Wingdings</vt:lpstr>
      <vt:lpstr>Equipo informático 16 × 9</vt:lpstr>
      <vt:lpstr>CONCEPTOS IMPORTANTES</vt:lpstr>
      <vt:lpstr>VERSIONAMIENTO DE CÓDIGO</vt:lpstr>
      <vt:lpstr>GIT</vt:lpstr>
      <vt:lpstr>Presentación de PowerPoint</vt:lpstr>
      <vt:lpstr>Presentación de PowerPoint</vt:lpstr>
      <vt:lpstr>COMANDOS BÁSICOS DE GIT</vt:lpstr>
      <vt:lpstr>GITHUB</vt:lpstr>
      <vt:lpstr>Presentación de PowerPoint</vt:lpstr>
      <vt:lpstr>Presentación de PowerPoint</vt:lpstr>
      <vt:lpstr>USO DE GIT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2019-05-03T18:32:42Z</dcterms:created>
  <dcterms:modified xsi:type="dcterms:W3CDTF">2019-05-04T04:35:45Z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